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78" r:id="rId5"/>
    <p:sldId id="280" r:id="rId6"/>
    <p:sldId id="257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6" r:id="rId19"/>
    <p:sldId id="281" r:id="rId20"/>
    <p:sldId id="274" r:id="rId21"/>
    <p:sldId id="279" r:id="rId22"/>
    <p:sldId id="273" r:id="rId23"/>
    <p:sldId id="275" r:id="rId24"/>
    <p:sldId id="272" r:id="rId25"/>
    <p:sldId id="271" r:id="rId2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92"/>
    <p:restoredTop sz="94646"/>
  </p:normalViewPr>
  <p:slideViewPr>
    <p:cSldViewPr snapToGrid="0" snapToObjects="1">
      <p:cViewPr>
        <p:scale>
          <a:sx n="65" d="100"/>
          <a:sy n="65" d="100"/>
        </p:scale>
        <p:origin x="9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1A28-E4E2-5446-ADFE-B3437759A0AE}" type="datetimeFigureOut">
              <a:rPr lang="en-US" smtClean="0"/>
              <a:t>9/2/17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EF8A0-B597-2C42-B197-CF0ABD00D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EF8A0-B597-2C42-B197-CF0ABD00D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3995640" y="2895480"/>
            <a:ext cx="3216240" cy="30045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488520" y="1049572"/>
            <a:ext cx="11184120" cy="30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Correlating Cell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Type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Transcriptome and Electrophysiology in V1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Mustache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Whales!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Annie Vogel Ciernia &amp; Claire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Bomkamp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657600" y="166320"/>
            <a:ext cx="25603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955962" y="111948"/>
            <a:ext cx="9630383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Partial Correlations: All Genes x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Ephys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Measures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r="93501" b="81543"/>
          <a:stretch/>
        </p:blipFill>
        <p:spPr>
          <a:xfrm>
            <a:off x="122039" y="3033931"/>
            <a:ext cx="3263186" cy="231084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0" y="702990"/>
            <a:ext cx="13186611" cy="4351780"/>
            <a:chOff x="-1799" y="1373459"/>
            <a:chExt cx="13186611" cy="4351780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-1799" y="1828800"/>
              <a:ext cx="9000031" cy="2382948"/>
              <a:chOff x="-1800" y="1828800"/>
              <a:chExt cx="10000034" cy="2647720"/>
            </a:xfrm>
          </p:grpSpPr>
          <p:pic>
            <p:nvPicPr>
              <p:cNvPr id="232" name="Picture 231"/>
              <p:cNvPicPr/>
              <p:nvPr/>
            </p:nvPicPr>
            <p:blipFill rotWithShape="1">
              <a:blip r:embed="rId3"/>
              <a:srcRect t="9470" r="17977" b="16585"/>
              <a:stretch/>
            </p:blipFill>
            <p:spPr>
              <a:xfrm>
                <a:off x="-1800" y="1991520"/>
                <a:ext cx="10000034" cy="2485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" name="Rectangle 1"/>
              <p:cNvSpPr/>
              <p:nvPr/>
            </p:nvSpPr>
            <p:spPr>
              <a:xfrm>
                <a:off x="-1800" y="1828800"/>
                <a:ext cx="760557" cy="447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82023" t="9469"/>
            <a:stretch/>
          </p:blipFill>
          <p:spPr>
            <a:xfrm>
              <a:off x="10050144" y="1373459"/>
              <a:ext cx="3134668" cy="435178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8989157" y="1595335"/>
              <a:ext cx="1080442" cy="551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998232" y="4176343"/>
              <a:ext cx="1071367" cy="683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Shape 5"/>
          <p:cNvSpPr txBox="1"/>
          <p:nvPr/>
        </p:nvSpPr>
        <p:spPr>
          <a:xfrm>
            <a:off x="142056" y="5365696"/>
            <a:ext cx="11609517" cy="8567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five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values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positive and negative partial correlations (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across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I/E) between gene expression and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ephys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measures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 &amp; L1-4 vs L5-6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7600" y="3562204"/>
            <a:ext cx="347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Genes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014062" y="236160"/>
            <a:ext cx="8146356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Success story: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Receptors &amp; Channels!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tretch/>
        </p:blipFill>
        <p:spPr>
          <a:xfrm>
            <a:off x="136187" y="1177920"/>
            <a:ext cx="6104880" cy="41972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087240" y="5569088"/>
            <a:ext cx="544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KCNC and HCN channels</a:t>
            </a:r>
            <a:endParaRPr lang="en-US" sz="2400" dirty="0" smtClean="0"/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orrelate with many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ephys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metrics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226" y="1417704"/>
            <a:ext cx="5825490" cy="391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081" y="5543574"/>
            <a:ext cx="544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GABAR receptors</a:t>
            </a:r>
          </a:p>
          <a:p>
            <a:pPr algn="ctr"/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correlate with resting potential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291705" y="812598"/>
            <a:ext cx="4038600" cy="272796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3125" y="3690851"/>
            <a:ext cx="4389120" cy="3017520"/>
          </a:xfrm>
          <a:prstGeom prst="rect">
            <a:avLst/>
          </a:prstGeom>
          <a:ln>
            <a:noFill/>
          </a:ln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559070" y="3695254"/>
            <a:ext cx="4389120" cy="3017520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900530" y="592421"/>
            <a:ext cx="3109140" cy="2981700"/>
            <a:chOff x="1454940" y="235980"/>
            <a:chExt cx="3109140" cy="2981700"/>
          </a:xfrm>
        </p:grpSpPr>
        <p:sp>
          <p:nvSpPr>
            <p:cNvPr id="246" name="Line 2"/>
            <p:cNvSpPr/>
            <p:nvPr/>
          </p:nvSpPr>
          <p:spPr>
            <a:xfrm>
              <a:off x="1870920" y="424800"/>
              <a:ext cx="360" cy="236124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3"/>
            <p:cNvSpPr/>
            <p:nvPr/>
          </p:nvSpPr>
          <p:spPr>
            <a:xfrm>
              <a:off x="1856520" y="2786040"/>
              <a:ext cx="25995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4"/>
            <p:cNvSpPr/>
            <p:nvPr/>
          </p:nvSpPr>
          <p:spPr>
            <a:xfrm>
              <a:off x="2052000" y="2755440"/>
              <a:ext cx="2512080" cy="462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Expression of gene X</a:t>
              </a:r>
            </a:p>
          </p:txBody>
        </p:sp>
        <p:sp>
          <p:nvSpPr>
            <p:cNvPr id="249" name="CustomShape 5"/>
            <p:cNvSpPr/>
            <p:nvPr/>
          </p:nvSpPr>
          <p:spPr>
            <a:xfrm rot="16200000">
              <a:off x="474840" y="1216080"/>
              <a:ext cx="2422440" cy="462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E-Phys measure Y</a:t>
              </a:r>
            </a:p>
          </p:txBody>
        </p:sp>
        <p:sp>
          <p:nvSpPr>
            <p:cNvPr id="250" name="CustomShape 6"/>
            <p:cNvSpPr/>
            <p:nvPr/>
          </p:nvSpPr>
          <p:spPr>
            <a:xfrm flipH="1">
              <a:off x="1939680" y="2463840"/>
              <a:ext cx="297720" cy="255240"/>
            </a:xfrm>
            <a:prstGeom prst="ellipse">
              <a:avLst/>
            </a:prstGeom>
            <a:solidFill>
              <a:srgbClr val="CCFF66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7"/>
            <p:cNvSpPr/>
            <p:nvPr/>
          </p:nvSpPr>
          <p:spPr>
            <a:xfrm flipH="1">
              <a:off x="2854800" y="951840"/>
              <a:ext cx="297360" cy="255240"/>
            </a:xfrm>
            <a:prstGeom prst="ellipse">
              <a:avLst/>
            </a:prstGeom>
            <a:solidFill>
              <a:srgbClr val="9900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8"/>
            <p:cNvSpPr/>
            <p:nvPr/>
          </p:nvSpPr>
          <p:spPr>
            <a:xfrm flipH="1">
              <a:off x="1952640" y="1513440"/>
              <a:ext cx="297720" cy="255240"/>
            </a:xfrm>
            <a:prstGeom prst="ellipse">
              <a:avLst/>
            </a:prstGeom>
            <a:solidFill>
              <a:srgbClr val="CC99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9"/>
            <p:cNvSpPr/>
            <p:nvPr/>
          </p:nvSpPr>
          <p:spPr>
            <a:xfrm flipH="1">
              <a:off x="2852280" y="2004840"/>
              <a:ext cx="297720" cy="255240"/>
            </a:xfrm>
            <a:prstGeom prst="ellipse">
              <a:avLst/>
            </a:prstGeom>
            <a:solidFill>
              <a:srgbClr val="00CC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10"/>
            <p:cNvSpPr/>
            <p:nvPr/>
          </p:nvSpPr>
          <p:spPr>
            <a:xfrm flipH="1">
              <a:off x="3922200" y="1469160"/>
              <a:ext cx="297720" cy="254880"/>
            </a:xfrm>
            <a:prstGeom prst="ellipse">
              <a:avLst/>
            </a:prstGeom>
            <a:solidFill>
              <a:srgbClr val="0066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11"/>
            <p:cNvSpPr/>
            <p:nvPr/>
          </p:nvSpPr>
          <p:spPr>
            <a:xfrm flipH="1">
              <a:off x="3905280" y="416160"/>
              <a:ext cx="297720" cy="255240"/>
            </a:xfrm>
            <a:prstGeom prst="ellipse">
              <a:avLst/>
            </a:prstGeom>
            <a:solidFill>
              <a:srgbClr val="330099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" name="TextBox 2"/>
          <p:cNvSpPr txBox="1"/>
          <p:nvPr/>
        </p:nvSpPr>
        <p:spPr>
          <a:xfrm>
            <a:off x="0" y="38922"/>
            <a:ext cx="121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Some gene-</a:t>
            </a:r>
            <a:r>
              <a:rPr lang="en-US" sz="2400" dirty="0" err="1" smtClean="0"/>
              <a:t>ephys</a:t>
            </a:r>
            <a:r>
              <a:rPr lang="en-US" sz="2400" dirty="0" smtClean="0"/>
              <a:t> relationships are similar across excitatory and inhibitory cells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938101" y="89820"/>
            <a:ext cx="4869360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Success story: Myosin 6!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Picture 258"/>
          <p:cNvPicPr/>
          <p:nvPr/>
        </p:nvPicPr>
        <p:blipFill>
          <a:blip r:embed="rId2"/>
          <a:stretch/>
        </p:blipFill>
        <p:spPr>
          <a:xfrm>
            <a:off x="152241" y="560700"/>
            <a:ext cx="5571720" cy="247428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3"/>
          <a:stretch/>
        </p:blipFill>
        <p:spPr>
          <a:xfrm>
            <a:off x="4870174" y="1797840"/>
            <a:ext cx="7047720" cy="48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67" y="3259053"/>
            <a:ext cx="4080754" cy="2805518"/>
          </a:xfrm>
          <a:prstGeom prst="rect">
            <a:avLst/>
          </a:prstGeom>
        </p:spPr>
      </p:pic>
      <p:sp>
        <p:nvSpPr>
          <p:cNvPr id="261" name="TextShape 1"/>
          <p:cNvSpPr txBox="1"/>
          <p:nvPr/>
        </p:nvSpPr>
        <p:spPr>
          <a:xfrm>
            <a:off x="230722" y="78523"/>
            <a:ext cx="11594723" cy="40223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Analysis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742950" indent="-742950">
              <a:buFontTx/>
              <a:buAutoNum type="arabicPeriod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Are morphology measures correlated with gene expression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742950" indent="-742950">
              <a:buAutoNum type="arabicPeriod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variation in gene expression correlated with variation in transcriptionally defined cell subtypes within a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-line? </a:t>
            </a:r>
          </a:p>
          <a:p>
            <a:pPr marL="742950" indent="-742950">
              <a:buAutoNum type="arabicPeriod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expression of cell type marker genes be used to identify when that cell type is first expressed during brain development? 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294182" y="2849248"/>
            <a:ext cx="3531263" cy="3655495"/>
            <a:chOff x="8046720" y="2566800"/>
            <a:chExt cx="4144320" cy="4290120"/>
          </a:xfrm>
        </p:grpSpPr>
        <p:pic>
          <p:nvPicPr>
            <p:cNvPr id="4" name="Picture 3"/>
            <p:cNvPicPr/>
            <p:nvPr/>
          </p:nvPicPr>
          <p:blipFill>
            <a:blip r:embed="rId3"/>
            <a:stretch/>
          </p:blipFill>
          <p:spPr>
            <a:xfrm>
              <a:off x="8096760" y="2600640"/>
              <a:ext cx="2071440" cy="2071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>
            <a:blip r:embed="rId4"/>
            <a:stretch/>
          </p:blipFill>
          <p:spPr>
            <a:xfrm>
              <a:off x="8102160" y="4694040"/>
              <a:ext cx="2071440" cy="2071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/>
            <p:nvPr/>
          </p:nvPicPr>
          <p:blipFill>
            <a:blip r:embed="rId5"/>
            <a:stretch/>
          </p:blipFill>
          <p:spPr>
            <a:xfrm>
              <a:off x="10058400" y="2601000"/>
              <a:ext cx="2071440" cy="2071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/>
            <p:nvPr/>
          </p:nvPicPr>
          <p:blipFill>
            <a:blip r:embed="rId6"/>
            <a:stretch/>
          </p:blipFill>
          <p:spPr>
            <a:xfrm>
              <a:off x="10058400" y="4673160"/>
              <a:ext cx="2071440" cy="2071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5"/>
            <p:cNvSpPr/>
            <p:nvPr/>
          </p:nvSpPr>
          <p:spPr>
            <a:xfrm>
              <a:off x="8046720" y="2566800"/>
              <a:ext cx="4144320" cy="4290120"/>
            </a:xfrm>
            <a:prstGeom prst="rect">
              <a:avLst/>
            </a:prstGeom>
            <a:noFill/>
            <a:ln w="9144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" y="2859693"/>
            <a:ext cx="4223619" cy="3604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230722" y="78523"/>
            <a:ext cx="11594723" cy="40223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Directions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742950" indent="-742950">
              <a:buFontTx/>
              <a:buAutoNum type="arabicPeriod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Functional studies to validate identified genes</a:t>
            </a:r>
          </a:p>
          <a:p>
            <a:pPr marL="742950" indent="-742950">
              <a:buFontTx/>
              <a:buAutoNum type="arabicPeriod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 Ontology &amp; pathway analysis of correlated genes</a:t>
            </a:r>
          </a:p>
          <a:p>
            <a:pPr marL="742950" indent="-742950">
              <a:buFontTx/>
              <a:buAutoNum type="arabicPeriod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Explore other brain regions </a:t>
            </a:r>
          </a:p>
          <a:p>
            <a:pPr marL="742950" indent="-742950">
              <a:buFontTx/>
              <a:buAutoNum type="arabicPeriod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Science so hard! 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478603" y="2038436"/>
            <a:ext cx="9163456" cy="1227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4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PatchSeq</a:t>
            </a: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going to </a:t>
            </a: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awesome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!!!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4313063" y="3614901"/>
            <a:ext cx="3216240" cy="300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653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240" y="621360"/>
            <a:ext cx="12191760" cy="336060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3657600" y="166320"/>
            <a:ext cx="25603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0" y="0"/>
            <a:ext cx="4894920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Potentially Interesting Genes!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4"/>
          <p:cNvSpPr txBox="1"/>
          <p:nvPr/>
        </p:nvSpPr>
        <p:spPr>
          <a:xfrm>
            <a:off x="240" y="3250440"/>
            <a:ext cx="2122200" cy="731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cre line &amp; layer (mostly excitatory)</a:t>
            </a:r>
          </a:p>
        </p:txBody>
      </p:sp>
    </p:spTree>
    <p:extLst>
      <p:ext uri="{BB962C8B-B14F-4D97-AF65-F5344CB8AC3E}">
        <p14:creationId xmlns:p14="http://schemas.microsoft.com/office/powerpoint/2010/main" val="20325123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6"/>
          <p:cNvPicPr/>
          <p:nvPr/>
        </p:nvPicPr>
        <p:blipFill>
          <a:blip r:embed="rId2"/>
          <a:stretch/>
        </p:blipFill>
        <p:spPr>
          <a:xfrm>
            <a:off x="154800" y="-1036440"/>
            <a:ext cx="5392080" cy="2530080"/>
          </a:xfrm>
          <a:prstGeom prst="rect">
            <a:avLst/>
          </a:prstGeom>
          <a:ln>
            <a:noFill/>
          </a:ln>
        </p:spPr>
      </p:pic>
      <p:pic>
        <p:nvPicPr>
          <p:cNvPr id="113" name="Picture 9"/>
          <p:cNvPicPr/>
          <p:nvPr/>
        </p:nvPicPr>
        <p:blipFill>
          <a:blip r:embed="rId3"/>
          <a:stretch/>
        </p:blipFill>
        <p:spPr>
          <a:xfrm>
            <a:off x="154800" y="1720440"/>
            <a:ext cx="4608720" cy="89712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154800" y="2772000"/>
            <a:ext cx="4948200" cy="402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Transcriptome profiling across human brain development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 developmental stages in 8 -16 brain structures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Preliminary Analysis: V1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Map Signature Genes for each cell type to human developmental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Identify patterns of developmental expression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1"/>
          <p:cNvPicPr/>
          <p:nvPr/>
        </p:nvPicPr>
        <p:blipFill>
          <a:blip r:embed="rId4"/>
          <a:stretch/>
        </p:blipFill>
        <p:spPr>
          <a:xfrm>
            <a:off x="5418720" y="230040"/>
            <a:ext cx="6645600" cy="615528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5271120" y="230040"/>
            <a:ext cx="275760" cy="359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45234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0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6"/>
          <p:cNvSpPr/>
          <p:nvPr/>
        </p:nvSpPr>
        <p:spPr>
          <a:xfrm>
            <a:off x="8094260" y="3951249"/>
            <a:ext cx="1231560" cy="124272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FF33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7"/>
          <p:cNvSpPr/>
          <p:nvPr/>
        </p:nvSpPr>
        <p:spPr>
          <a:xfrm flipV="1">
            <a:off x="8024600" y="1882526"/>
            <a:ext cx="1370880" cy="118800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FF33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8"/>
          <p:cNvSpPr/>
          <p:nvPr/>
        </p:nvSpPr>
        <p:spPr>
          <a:xfrm>
            <a:off x="261138" y="64784"/>
            <a:ext cx="11793470" cy="10555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is gene expression related </a:t>
            </a:r>
            <a:r>
              <a:rPr lang="en-US" sz="28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cellular function?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12"/>
          <p:cNvSpPr/>
          <p:nvPr/>
        </p:nvSpPr>
        <p:spPr>
          <a:xfrm flipV="1">
            <a:off x="1906406" y="4182344"/>
            <a:ext cx="1370880" cy="118800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FF33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t="2566" r="5273" b="5533"/>
          <a:stretch/>
        </p:blipFill>
        <p:spPr>
          <a:xfrm>
            <a:off x="9700382" y="2467721"/>
            <a:ext cx="2371385" cy="234012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058701" y="1152869"/>
            <a:ext cx="5473537" cy="1639468"/>
            <a:chOff x="3077740" y="556072"/>
            <a:chExt cx="5473537" cy="163946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20999" r="36119" b="84364"/>
            <a:stretch/>
          </p:blipFill>
          <p:spPr>
            <a:xfrm>
              <a:off x="3077740" y="556072"/>
              <a:ext cx="3797837" cy="16394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6912" y="1165401"/>
              <a:ext cx="23743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Single Cell </a:t>
              </a:r>
            </a:p>
            <a:p>
              <a:pPr algn="ctr"/>
              <a:r>
                <a:rPr lang="en-US" sz="2000" dirty="0" smtClean="0"/>
                <a:t>RNAseq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496804" y="1478365"/>
            <a:ext cx="2971434" cy="4035195"/>
            <a:chOff x="-497638" y="880035"/>
            <a:chExt cx="2971434" cy="4035195"/>
          </a:xfrm>
        </p:grpSpPr>
        <p:sp>
          <p:nvSpPr>
            <p:cNvPr id="10" name="TextBox 9"/>
            <p:cNvSpPr txBox="1"/>
            <p:nvPr/>
          </p:nvSpPr>
          <p:spPr>
            <a:xfrm>
              <a:off x="-497638" y="880035"/>
              <a:ext cx="29714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Transgenic </a:t>
              </a:r>
            </a:p>
            <a:p>
              <a:pPr algn="ctr"/>
              <a:r>
                <a:rPr lang="en-US" sz="2000" dirty="0" err="1" smtClean="0"/>
                <a:t>Cre</a:t>
              </a:r>
              <a:r>
                <a:rPr lang="en-US" sz="2000" dirty="0" smtClean="0"/>
                <a:t>-lines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0015" y="3899567"/>
              <a:ext cx="13598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Primary Visual Cortex</a:t>
              </a:r>
              <a:endParaRPr lang="en-US" sz="2000" dirty="0"/>
            </a:p>
          </p:txBody>
        </p:sp>
      </p:grpSp>
      <p:sp>
        <p:nvSpPr>
          <p:cNvPr id="127" name="CustomShape 11"/>
          <p:cNvSpPr/>
          <p:nvPr/>
        </p:nvSpPr>
        <p:spPr>
          <a:xfrm>
            <a:off x="2035871" y="1613913"/>
            <a:ext cx="1231560" cy="124272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FF33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15409" y="3029231"/>
            <a:ext cx="3467426" cy="3596569"/>
            <a:chOff x="3896669" y="2980072"/>
            <a:chExt cx="3467426" cy="359656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/>
            <a:srcRect l="4403" t="-1" b="1495"/>
            <a:stretch/>
          </p:blipFill>
          <p:spPr>
            <a:xfrm>
              <a:off x="3896669" y="3336500"/>
              <a:ext cx="3467426" cy="3240141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TextBox 44"/>
            <p:cNvSpPr txBox="1"/>
            <p:nvPr/>
          </p:nvSpPr>
          <p:spPr>
            <a:xfrm>
              <a:off x="4363352" y="2980072"/>
              <a:ext cx="23743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/>
                <a:t>Electrophysiology</a:t>
              </a:r>
              <a:endParaRPr lang="en-US" sz="20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8" y="2265763"/>
            <a:ext cx="1179816" cy="21775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582" y="6508606"/>
            <a:ext cx="11336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/>
              <a:t>www.clker.com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454773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174600"/>
            <a:ext cx="2010960" cy="53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Does electrophysiology vary systematically across cell types?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1992240" y="174600"/>
            <a:ext cx="10160280" cy="6679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4252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014062" y="236160"/>
            <a:ext cx="8146356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Success story: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GABA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receptors!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tretch/>
        </p:blipFill>
        <p:spPr>
          <a:xfrm>
            <a:off x="6087240" y="973578"/>
            <a:ext cx="6104880" cy="419724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3"/>
          <a:stretch/>
        </p:blipFill>
        <p:spPr>
          <a:xfrm>
            <a:off x="0" y="973578"/>
            <a:ext cx="6104880" cy="41972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520163" y="5538904"/>
            <a:ext cx="544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KCNC and HCN channels</a:t>
            </a:r>
            <a:endParaRPr lang="en-US" sz="2400" dirty="0" smtClean="0"/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orrelate with many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ephys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metrics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8206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/>
          <p:cNvPicPr/>
          <p:nvPr/>
        </p:nvPicPr>
        <p:blipFill>
          <a:blip r:embed="rId2"/>
          <a:stretch/>
        </p:blipFill>
        <p:spPr>
          <a:xfrm>
            <a:off x="83880" y="1402200"/>
            <a:ext cx="5090400" cy="44809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397440" y="236160"/>
            <a:ext cx="4463280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 Types Database Morphology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Examine features of neuronal morphology for each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-line in V1: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number_bifurcations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total_volume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average_diameter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number_tips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total_length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overall_width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number_stems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0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number_branches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"/>
          <p:cNvPicPr/>
          <p:nvPr/>
        </p:nvPicPr>
        <p:blipFill>
          <a:blip r:embed="rId3"/>
          <a:stretch/>
        </p:blipFill>
        <p:spPr>
          <a:xfrm>
            <a:off x="8295480" y="713160"/>
            <a:ext cx="3318120" cy="6075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7713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61"/>
          <p:cNvPicPr/>
          <p:nvPr/>
        </p:nvPicPr>
        <p:blipFill>
          <a:blip r:embed="rId2"/>
          <a:stretch/>
        </p:blipFill>
        <p:spPr>
          <a:xfrm>
            <a:off x="2160" y="11520"/>
            <a:ext cx="8777160" cy="6095520"/>
          </a:xfrm>
          <a:prstGeom prst="rect">
            <a:avLst/>
          </a:prstGeom>
          <a:ln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1038960" y="36720"/>
            <a:ext cx="69483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Developmental time course of cell type signature gene expression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 rot="16200000">
            <a:off x="6810840" y="3409560"/>
            <a:ext cx="228420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type(s): Gene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9653760" y="72720"/>
            <a:ext cx="2467080" cy="23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66FF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Excitatory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Inhibitory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Glia, other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(note that some genes are classified as “signature” for more than one cell type)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5760" y="5893920"/>
            <a:ext cx="670392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Inclusion criteria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-Classified as “signature genes” by Tasic et al.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-Human homologue present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Expression increased by &gt; 50x between 12 pcw and 3 yrs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46720" y="2566800"/>
            <a:ext cx="4144320" cy="4290120"/>
            <a:chOff x="8046720" y="2566800"/>
            <a:chExt cx="4144320" cy="4290120"/>
          </a:xfrm>
        </p:grpSpPr>
        <p:pic>
          <p:nvPicPr>
            <p:cNvPr id="267" name="Picture 266"/>
            <p:cNvPicPr/>
            <p:nvPr/>
          </p:nvPicPr>
          <p:blipFill>
            <a:blip r:embed="rId3"/>
            <a:stretch/>
          </p:blipFill>
          <p:spPr>
            <a:xfrm>
              <a:off x="8096760" y="2600640"/>
              <a:ext cx="2071440" cy="2071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8" name="Picture 267"/>
            <p:cNvPicPr/>
            <p:nvPr/>
          </p:nvPicPr>
          <p:blipFill>
            <a:blip r:embed="rId4"/>
            <a:stretch/>
          </p:blipFill>
          <p:spPr>
            <a:xfrm>
              <a:off x="8102160" y="4694040"/>
              <a:ext cx="2071440" cy="2071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9" name="Picture 268"/>
            <p:cNvPicPr/>
            <p:nvPr/>
          </p:nvPicPr>
          <p:blipFill>
            <a:blip r:embed="rId5"/>
            <a:stretch/>
          </p:blipFill>
          <p:spPr>
            <a:xfrm>
              <a:off x="10058400" y="2601000"/>
              <a:ext cx="2071440" cy="2071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0" name="Picture 269"/>
            <p:cNvPicPr/>
            <p:nvPr/>
          </p:nvPicPr>
          <p:blipFill>
            <a:blip r:embed="rId6"/>
            <a:stretch/>
          </p:blipFill>
          <p:spPr>
            <a:xfrm>
              <a:off x="10058400" y="4673160"/>
              <a:ext cx="2071440" cy="2071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1" name="CustomShape 5"/>
            <p:cNvSpPr/>
            <p:nvPr/>
          </p:nvSpPr>
          <p:spPr>
            <a:xfrm>
              <a:off x="8046720" y="2566800"/>
              <a:ext cx="4144320" cy="4290120"/>
            </a:xfrm>
            <a:prstGeom prst="rect">
              <a:avLst/>
            </a:prstGeom>
            <a:noFill/>
            <a:ln w="9144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2"/>
          <p:cNvSpPr/>
          <p:nvPr/>
        </p:nvSpPr>
        <p:spPr>
          <a:xfrm>
            <a:off x="5029199" y="-815009"/>
            <a:ext cx="196201" cy="11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43" y="793672"/>
            <a:ext cx="5027848" cy="462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43" y="1457725"/>
            <a:ext cx="5956300" cy="318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43" y="793672"/>
            <a:ext cx="6362700" cy="534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43" y="1181501"/>
            <a:ext cx="5372100" cy="5359400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 rotWithShape="1">
          <a:blip r:embed="rId6"/>
          <a:srcRect t="50057"/>
          <a:stretch/>
        </p:blipFill>
        <p:spPr>
          <a:xfrm>
            <a:off x="1579" y="2849"/>
            <a:ext cx="4658360" cy="109222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9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356720" y="428822"/>
            <a:ext cx="6783480" cy="6155280"/>
            <a:chOff x="5271120" y="230040"/>
            <a:chExt cx="6783480" cy="6155280"/>
          </a:xfrm>
        </p:grpSpPr>
        <p:pic>
          <p:nvPicPr>
            <p:cNvPr id="115" name="Picture 1"/>
            <p:cNvPicPr/>
            <p:nvPr/>
          </p:nvPicPr>
          <p:blipFill>
            <a:blip r:embed="rId2"/>
            <a:stretch/>
          </p:blipFill>
          <p:spPr>
            <a:xfrm>
              <a:off x="5409000" y="230040"/>
              <a:ext cx="6645600" cy="615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6" name="CustomShape 2"/>
            <p:cNvSpPr/>
            <p:nvPr/>
          </p:nvSpPr>
          <p:spPr>
            <a:xfrm>
              <a:off x="5271120" y="230040"/>
              <a:ext cx="275760" cy="35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" name="CustomShape 1"/>
          <p:cNvSpPr/>
          <p:nvPr/>
        </p:nvSpPr>
        <p:spPr>
          <a:xfrm>
            <a:off x="426600" y="788462"/>
            <a:ext cx="3568930" cy="2474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Some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-lines show multiple transcriptomic subtypes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4" y="2025732"/>
            <a:ext cx="3567596" cy="3559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44636" y="715010"/>
            <a:ext cx="9343390" cy="614299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1446209" y="57256"/>
            <a:ext cx="9140243" cy="285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Does electrophysiology vary systematically across cell types?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145040" y="80640"/>
            <a:ext cx="7589520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Analysis #1: electrophysiology vs gene expression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114800" y="-191844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241200" y="1044720"/>
            <a:ext cx="1496160" cy="1513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 flipH="1">
            <a:off x="2446200" y="82296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5"/>
          <p:cNvSpPr/>
          <p:nvPr/>
        </p:nvSpPr>
        <p:spPr>
          <a:xfrm flipH="1">
            <a:off x="2446200" y="2319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"/>
          <p:cNvSpPr/>
          <p:nvPr/>
        </p:nvSpPr>
        <p:spPr>
          <a:xfrm flipH="1">
            <a:off x="2446200" y="19461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 flipH="1">
            <a:off x="2446200" y="119736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8"/>
          <p:cNvSpPr/>
          <p:nvPr/>
        </p:nvSpPr>
        <p:spPr>
          <a:xfrm flipH="1">
            <a:off x="2446200" y="157176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2194560" y="329184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 types defined by cre line &amp; layer</a:t>
            </a:r>
          </a:p>
        </p:txBody>
      </p:sp>
      <p:sp>
        <p:nvSpPr>
          <p:cNvPr id="162" name="CustomShape 10"/>
          <p:cNvSpPr/>
          <p:nvPr/>
        </p:nvSpPr>
        <p:spPr>
          <a:xfrm>
            <a:off x="5411880" y="1409760"/>
            <a:ext cx="16311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gene expression</a:t>
            </a:r>
          </a:p>
        </p:txBody>
      </p:sp>
      <p:sp>
        <p:nvSpPr>
          <p:cNvPr id="163" name="CustomShape 11"/>
          <p:cNvSpPr/>
          <p:nvPr/>
        </p:nvSpPr>
        <p:spPr>
          <a:xfrm>
            <a:off x="5488560" y="5212080"/>
            <a:ext cx="19609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electrophysiology</a:t>
            </a:r>
          </a:p>
        </p:txBody>
      </p:sp>
      <p:sp>
        <p:nvSpPr>
          <p:cNvPr id="164" name="Line 12"/>
          <p:cNvSpPr/>
          <p:nvPr/>
        </p:nvSpPr>
        <p:spPr>
          <a:xfrm>
            <a:off x="8616960" y="2061000"/>
            <a:ext cx="360" cy="307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13"/>
          <p:cNvSpPr/>
          <p:nvPr/>
        </p:nvSpPr>
        <p:spPr>
          <a:xfrm>
            <a:off x="8598240" y="5136840"/>
            <a:ext cx="33861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4"/>
          <p:cNvSpPr/>
          <p:nvPr/>
        </p:nvSpPr>
        <p:spPr>
          <a:xfrm>
            <a:off x="8398080" y="5191200"/>
            <a:ext cx="25578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Expression of gene X</a:t>
            </a:r>
          </a:p>
        </p:txBody>
      </p:sp>
      <p:sp>
        <p:nvSpPr>
          <p:cNvPr id="167" name="CustomShape 15"/>
          <p:cNvSpPr/>
          <p:nvPr/>
        </p:nvSpPr>
        <p:spPr>
          <a:xfrm rot="16200000">
            <a:off x="7240320" y="2919960"/>
            <a:ext cx="26175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E-Phys measure Y</a:t>
            </a:r>
          </a:p>
        </p:txBody>
      </p:sp>
      <p:sp>
        <p:nvSpPr>
          <p:cNvPr id="168" name="Line 16"/>
          <p:cNvSpPr/>
          <p:nvPr/>
        </p:nvSpPr>
        <p:spPr>
          <a:xfrm flipV="1">
            <a:off x="1737360" y="1005840"/>
            <a:ext cx="70920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17"/>
          <p:cNvSpPr/>
          <p:nvPr/>
        </p:nvSpPr>
        <p:spPr>
          <a:xfrm flipV="1">
            <a:off x="1737360" y="1371600"/>
            <a:ext cx="709200" cy="4572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18"/>
          <p:cNvSpPr/>
          <p:nvPr/>
        </p:nvSpPr>
        <p:spPr>
          <a:xfrm flipV="1">
            <a:off x="1737360" y="1737360"/>
            <a:ext cx="709200" cy="914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19"/>
          <p:cNvSpPr/>
          <p:nvPr/>
        </p:nvSpPr>
        <p:spPr>
          <a:xfrm>
            <a:off x="1737360" y="1828800"/>
            <a:ext cx="70920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20"/>
          <p:cNvSpPr/>
          <p:nvPr/>
        </p:nvSpPr>
        <p:spPr>
          <a:xfrm>
            <a:off x="1737360" y="1828800"/>
            <a:ext cx="70920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21"/>
          <p:cNvSpPr/>
          <p:nvPr/>
        </p:nvSpPr>
        <p:spPr>
          <a:xfrm>
            <a:off x="274320" y="4702320"/>
            <a:ext cx="1496160" cy="1513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Line 22"/>
          <p:cNvSpPr/>
          <p:nvPr/>
        </p:nvSpPr>
        <p:spPr>
          <a:xfrm flipV="1">
            <a:off x="1770480" y="4663440"/>
            <a:ext cx="70920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Line 23"/>
          <p:cNvSpPr/>
          <p:nvPr/>
        </p:nvSpPr>
        <p:spPr>
          <a:xfrm flipV="1">
            <a:off x="1770480" y="5029200"/>
            <a:ext cx="709200" cy="4572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Line 24"/>
          <p:cNvSpPr/>
          <p:nvPr/>
        </p:nvSpPr>
        <p:spPr>
          <a:xfrm flipV="1">
            <a:off x="1770480" y="5394960"/>
            <a:ext cx="709200" cy="914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Line 25"/>
          <p:cNvSpPr/>
          <p:nvPr/>
        </p:nvSpPr>
        <p:spPr>
          <a:xfrm>
            <a:off x="1770480" y="5486400"/>
            <a:ext cx="70920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 26"/>
          <p:cNvSpPr/>
          <p:nvPr/>
        </p:nvSpPr>
        <p:spPr>
          <a:xfrm>
            <a:off x="1770480" y="5486400"/>
            <a:ext cx="70920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7"/>
          <p:cNvSpPr/>
          <p:nvPr/>
        </p:nvSpPr>
        <p:spPr>
          <a:xfrm flipH="1">
            <a:off x="2892240" y="82296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8"/>
          <p:cNvSpPr/>
          <p:nvPr/>
        </p:nvSpPr>
        <p:spPr>
          <a:xfrm flipH="1">
            <a:off x="2892240" y="2319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9"/>
          <p:cNvSpPr/>
          <p:nvPr/>
        </p:nvSpPr>
        <p:spPr>
          <a:xfrm flipH="1">
            <a:off x="2892240" y="19461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0"/>
          <p:cNvSpPr/>
          <p:nvPr/>
        </p:nvSpPr>
        <p:spPr>
          <a:xfrm flipH="1">
            <a:off x="2892240" y="119736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1"/>
          <p:cNvSpPr/>
          <p:nvPr/>
        </p:nvSpPr>
        <p:spPr>
          <a:xfrm flipH="1">
            <a:off x="2892240" y="157176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2"/>
          <p:cNvSpPr/>
          <p:nvPr/>
        </p:nvSpPr>
        <p:spPr>
          <a:xfrm flipH="1">
            <a:off x="3338280" y="82296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33"/>
          <p:cNvSpPr/>
          <p:nvPr/>
        </p:nvSpPr>
        <p:spPr>
          <a:xfrm flipH="1">
            <a:off x="3338280" y="2319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4"/>
          <p:cNvSpPr/>
          <p:nvPr/>
        </p:nvSpPr>
        <p:spPr>
          <a:xfrm flipH="1">
            <a:off x="3338280" y="19461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5"/>
          <p:cNvSpPr/>
          <p:nvPr/>
        </p:nvSpPr>
        <p:spPr>
          <a:xfrm flipH="1">
            <a:off x="3338280" y="119736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6"/>
          <p:cNvSpPr/>
          <p:nvPr/>
        </p:nvSpPr>
        <p:spPr>
          <a:xfrm flipH="1">
            <a:off x="3338280" y="157176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7"/>
          <p:cNvSpPr/>
          <p:nvPr/>
        </p:nvSpPr>
        <p:spPr>
          <a:xfrm flipH="1">
            <a:off x="2446560" y="26794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8"/>
          <p:cNvSpPr/>
          <p:nvPr/>
        </p:nvSpPr>
        <p:spPr>
          <a:xfrm flipH="1">
            <a:off x="2892600" y="26794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9"/>
          <p:cNvSpPr/>
          <p:nvPr/>
        </p:nvSpPr>
        <p:spPr>
          <a:xfrm flipH="1">
            <a:off x="3338640" y="26794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40"/>
          <p:cNvSpPr/>
          <p:nvPr/>
        </p:nvSpPr>
        <p:spPr>
          <a:xfrm flipH="1">
            <a:off x="2468520" y="448632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41"/>
          <p:cNvSpPr/>
          <p:nvPr/>
        </p:nvSpPr>
        <p:spPr>
          <a:xfrm flipH="1">
            <a:off x="2468520" y="598284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42"/>
          <p:cNvSpPr/>
          <p:nvPr/>
        </p:nvSpPr>
        <p:spPr>
          <a:xfrm flipH="1">
            <a:off x="2468520" y="560952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43"/>
          <p:cNvSpPr/>
          <p:nvPr/>
        </p:nvSpPr>
        <p:spPr>
          <a:xfrm flipH="1">
            <a:off x="2468520" y="48607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44"/>
          <p:cNvSpPr/>
          <p:nvPr/>
        </p:nvSpPr>
        <p:spPr>
          <a:xfrm flipH="1">
            <a:off x="2468520" y="523512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45"/>
          <p:cNvSpPr/>
          <p:nvPr/>
        </p:nvSpPr>
        <p:spPr>
          <a:xfrm flipH="1">
            <a:off x="2914560" y="448632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46"/>
          <p:cNvSpPr/>
          <p:nvPr/>
        </p:nvSpPr>
        <p:spPr>
          <a:xfrm flipH="1">
            <a:off x="2914560" y="598284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47"/>
          <p:cNvSpPr/>
          <p:nvPr/>
        </p:nvSpPr>
        <p:spPr>
          <a:xfrm flipH="1">
            <a:off x="2914560" y="560952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8"/>
          <p:cNvSpPr/>
          <p:nvPr/>
        </p:nvSpPr>
        <p:spPr>
          <a:xfrm flipH="1">
            <a:off x="2914560" y="48607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9"/>
          <p:cNvSpPr/>
          <p:nvPr/>
        </p:nvSpPr>
        <p:spPr>
          <a:xfrm flipH="1">
            <a:off x="2914560" y="523512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0"/>
          <p:cNvSpPr/>
          <p:nvPr/>
        </p:nvSpPr>
        <p:spPr>
          <a:xfrm flipH="1">
            <a:off x="3360600" y="448632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51"/>
          <p:cNvSpPr/>
          <p:nvPr/>
        </p:nvSpPr>
        <p:spPr>
          <a:xfrm flipH="1">
            <a:off x="3360600" y="598284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2"/>
          <p:cNvSpPr/>
          <p:nvPr/>
        </p:nvSpPr>
        <p:spPr>
          <a:xfrm flipH="1">
            <a:off x="3360600" y="560952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53"/>
          <p:cNvSpPr/>
          <p:nvPr/>
        </p:nvSpPr>
        <p:spPr>
          <a:xfrm flipH="1">
            <a:off x="3360600" y="48607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54"/>
          <p:cNvSpPr/>
          <p:nvPr/>
        </p:nvSpPr>
        <p:spPr>
          <a:xfrm flipH="1">
            <a:off x="3360600" y="523512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5"/>
          <p:cNvSpPr/>
          <p:nvPr/>
        </p:nvSpPr>
        <p:spPr>
          <a:xfrm flipH="1">
            <a:off x="2468880" y="634284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56"/>
          <p:cNvSpPr/>
          <p:nvPr/>
        </p:nvSpPr>
        <p:spPr>
          <a:xfrm flipH="1">
            <a:off x="2914920" y="634284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57"/>
          <p:cNvSpPr/>
          <p:nvPr/>
        </p:nvSpPr>
        <p:spPr>
          <a:xfrm flipH="1">
            <a:off x="3360960" y="634284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Line 58"/>
          <p:cNvSpPr/>
          <p:nvPr/>
        </p:nvSpPr>
        <p:spPr>
          <a:xfrm>
            <a:off x="1737360" y="1828800"/>
            <a:ext cx="709560" cy="9144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Line 59"/>
          <p:cNvSpPr/>
          <p:nvPr/>
        </p:nvSpPr>
        <p:spPr>
          <a:xfrm>
            <a:off x="1770480" y="5486400"/>
            <a:ext cx="69876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60"/>
          <p:cNvSpPr/>
          <p:nvPr/>
        </p:nvSpPr>
        <p:spPr>
          <a:xfrm flipH="1">
            <a:off x="8847360" y="452988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61"/>
          <p:cNvSpPr/>
          <p:nvPr/>
        </p:nvSpPr>
        <p:spPr>
          <a:xfrm flipH="1">
            <a:off x="10038600" y="256032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62"/>
          <p:cNvSpPr/>
          <p:nvPr/>
        </p:nvSpPr>
        <p:spPr>
          <a:xfrm flipH="1">
            <a:off x="8863920" y="329184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63"/>
          <p:cNvSpPr/>
          <p:nvPr/>
        </p:nvSpPr>
        <p:spPr>
          <a:xfrm flipH="1">
            <a:off x="10036080" y="39319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64"/>
          <p:cNvSpPr/>
          <p:nvPr/>
        </p:nvSpPr>
        <p:spPr>
          <a:xfrm flipH="1">
            <a:off x="11429640" y="323388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65"/>
          <p:cNvSpPr/>
          <p:nvPr/>
        </p:nvSpPr>
        <p:spPr>
          <a:xfrm flipH="1">
            <a:off x="11407680" y="18622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66"/>
          <p:cNvSpPr/>
          <p:nvPr/>
        </p:nvSpPr>
        <p:spPr>
          <a:xfrm>
            <a:off x="4025880" y="155484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8">
                <a:moveTo>
                  <a:pt x="0" y="254"/>
                </a:moveTo>
                <a:lnTo>
                  <a:pt x="2477" y="254"/>
                </a:lnTo>
                <a:lnTo>
                  <a:pt x="2477" y="0"/>
                </a:lnTo>
                <a:lnTo>
                  <a:pt x="3303" y="508"/>
                </a:lnTo>
                <a:lnTo>
                  <a:pt x="2477" y="1017"/>
                </a:lnTo>
                <a:lnTo>
                  <a:pt x="2477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67"/>
          <p:cNvSpPr/>
          <p:nvPr/>
        </p:nvSpPr>
        <p:spPr>
          <a:xfrm>
            <a:off x="4026240" y="544320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8">
                <a:moveTo>
                  <a:pt x="0" y="254"/>
                </a:moveTo>
                <a:lnTo>
                  <a:pt x="2477" y="254"/>
                </a:lnTo>
                <a:lnTo>
                  <a:pt x="2477" y="0"/>
                </a:lnTo>
                <a:lnTo>
                  <a:pt x="3303" y="508"/>
                </a:lnTo>
                <a:lnTo>
                  <a:pt x="2477" y="1017"/>
                </a:lnTo>
                <a:lnTo>
                  <a:pt x="2477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68"/>
          <p:cNvSpPr/>
          <p:nvPr/>
        </p:nvSpPr>
        <p:spPr>
          <a:xfrm rot="2119200">
            <a:off x="7017120" y="204768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9">
                <a:moveTo>
                  <a:pt x="0" y="258"/>
                </a:moveTo>
                <a:lnTo>
                  <a:pt x="2477" y="254"/>
                </a:lnTo>
                <a:lnTo>
                  <a:pt x="2477" y="0"/>
                </a:lnTo>
                <a:lnTo>
                  <a:pt x="3303" y="507"/>
                </a:lnTo>
                <a:lnTo>
                  <a:pt x="2479" y="1018"/>
                </a:lnTo>
                <a:lnTo>
                  <a:pt x="2478" y="763"/>
                </a:lnTo>
                <a:lnTo>
                  <a:pt x="1" y="766"/>
                </a:lnTo>
                <a:lnTo>
                  <a:pt x="0" y="258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69"/>
          <p:cNvSpPr/>
          <p:nvPr/>
        </p:nvSpPr>
        <p:spPr>
          <a:xfrm rot="19842600">
            <a:off x="7034400" y="485352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8">
                <a:moveTo>
                  <a:pt x="0" y="258"/>
                </a:moveTo>
                <a:lnTo>
                  <a:pt x="2477" y="254"/>
                </a:lnTo>
                <a:lnTo>
                  <a:pt x="2476" y="0"/>
                </a:lnTo>
                <a:lnTo>
                  <a:pt x="3303" y="507"/>
                </a:lnTo>
                <a:lnTo>
                  <a:pt x="2477" y="1017"/>
                </a:lnTo>
                <a:lnTo>
                  <a:pt x="2478" y="762"/>
                </a:lnTo>
                <a:lnTo>
                  <a:pt x="0" y="766"/>
                </a:lnTo>
                <a:lnTo>
                  <a:pt x="0" y="258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145040" y="80640"/>
            <a:ext cx="7589520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Analysis #1: electrophysiology vs gene expression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114800" y="-191844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241200" y="1044720"/>
            <a:ext cx="1496160" cy="1513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 flipH="1">
            <a:off x="2446200" y="82296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5"/>
          <p:cNvSpPr/>
          <p:nvPr/>
        </p:nvSpPr>
        <p:spPr>
          <a:xfrm flipH="1">
            <a:off x="2446200" y="2319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"/>
          <p:cNvSpPr/>
          <p:nvPr/>
        </p:nvSpPr>
        <p:spPr>
          <a:xfrm flipH="1">
            <a:off x="2446200" y="19461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 flipH="1">
            <a:off x="2446200" y="119736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8"/>
          <p:cNvSpPr/>
          <p:nvPr/>
        </p:nvSpPr>
        <p:spPr>
          <a:xfrm flipH="1">
            <a:off x="2446200" y="157176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2194560" y="329184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 types defined by cre line &amp; layer</a:t>
            </a:r>
          </a:p>
        </p:txBody>
      </p:sp>
      <p:sp>
        <p:nvSpPr>
          <p:cNvPr id="162" name="CustomShape 10"/>
          <p:cNvSpPr/>
          <p:nvPr/>
        </p:nvSpPr>
        <p:spPr>
          <a:xfrm>
            <a:off x="5411880" y="1409760"/>
            <a:ext cx="16311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gene expression</a:t>
            </a:r>
          </a:p>
        </p:txBody>
      </p:sp>
      <p:sp>
        <p:nvSpPr>
          <p:cNvPr id="163" name="CustomShape 11"/>
          <p:cNvSpPr/>
          <p:nvPr/>
        </p:nvSpPr>
        <p:spPr>
          <a:xfrm>
            <a:off x="5488560" y="5212080"/>
            <a:ext cx="19609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electrophysiology</a:t>
            </a:r>
          </a:p>
        </p:txBody>
      </p:sp>
      <p:sp>
        <p:nvSpPr>
          <p:cNvPr id="164" name="Line 12"/>
          <p:cNvSpPr/>
          <p:nvPr/>
        </p:nvSpPr>
        <p:spPr>
          <a:xfrm>
            <a:off x="8616960" y="2061000"/>
            <a:ext cx="360" cy="307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13"/>
          <p:cNvSpPr/>
          <p:nvPr/>
        </p:nvSpPr>
        <p:spPr>
          <a:xfrm>
            <a:off x="8598240" y="5136840"/>
            <a:ext cx="33861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4"/>
          <p:cNvSpPr/>
          <p:nvPr/>
        </p:nvSpPr>
        <p:spPr>
          <a:xfrm>
            <a:off x="8398080" y="5191200"/>
            <a:ext cx="25578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Expression of gene X</a:t>
            </a:r>
          </a:p>
        </p:txBody>
      </p:sp>
      <p:sp>
        <p:nvSpPr>
          <p:cNvPr id="167" name="CustomShape 15"/>
          <p:cNvSpPr/>
          <p:nvPr/>
        </p:nvSpPr>
        <p:spPr>
          <a:xfrm rot="16200000">
            <a:off x="7240320" y="2919960"/>
            <a:ext cx="26175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E-Phys measure Y</a:t>
            </a:r>
          </a:p>
        </p:txBody>
      </p:sp>
      <p:sp>
        <p:nvSpPr>
          <p:cNvPr id="168" name="Line 16"/>
          <p:cNvSpPr/>
          <p:nvPr/>
        </p:nvSpPr>
        <p:spPr>
          <a:xfrm flipV="1">
            <a:off x="1737360" y="1005840"/>
            <a:ext cx="70920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17"/>
          <p:cNvSpPr/>
          <p:nvPr/>
        </p:nvSpPr>
        <p:spPr>
          <a:xfrm flipV="1">
            <a:off x="1737360" y="1371600"/>
            <a:ext cx="709200" cy="4572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18"/>
          <p:cNvSpPr/>
          <p:nvPr/>
        </p:nvSpPr>
        <p:spPr>
          <a:xfrm flipV="1">
            <a:off x="1737360" y="1737360"/>
            <a:ext cx="709200" cy="914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19"/>
          <p:cNvSpPr/>
          <p:nvPr/>
        </p:nvSpPr>
        <p:spPr>
          <a:xfrm>
            <a:off x="1737360" y="1828800"/>
            <a:ext cx="70920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20"/>
          <p:cNvSpPr/>
          <p:nvPr/>
        </p:nvSpPr>
        <p:spPr>
          <a:xfrm>
            <a:off x="1737360" y="1828800"/>
            <a:ext cx="70920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21"/>
          <p:cNvSpPr/>
          <p:nvPr/>
        </p:nvSpPr>
        <p:spPr>
          <a:xfrm>
            <a:off x="274320" y="4702320"/>
            <a:ext cx="1496160" cy="1513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Line 22"/>
          <p:cNvSpPr/>
          <p:nvPr/>
        </p:nvSpPr>
        <p:spPr>
          <a:xfrm flipV="1">
            <a:off x="1770480" y="4663440"/>
            <a:ext cx="70920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Line 23"/>
          <p:cNvSpPr/>
          <p:nvPr/>
        </p:nvSpPr>
        <p:spPr>
          <a:xfrm flipV="1">
            <a:off x="1770480" y="5029200"/>
            <a:ext cx="709200" cy="4572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Line 24"/>
          <p:cNvSpPr/>
          <p:nvPr/>
        </p:nvSpPr>
        <p:spPr>
          <a:xfrm flipV="1">
            <a:off x="1770480" y="5394960"/>
            <a:ext cx="709200" cy="914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Line 25"/>
          <p:cNvSpPr/>
          <p:nvPr/>
        </p:nvSpPr>
        <p:spPr>
          <a:xfrm>
            <a:off x="1770480" y="5486400"/>
            <a:ext cx="70920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 26"/>
          <p:cNvSpPr/>
          <p:nvPr/>
        </p:nvSpPr>
        <p:spPr>
          <a:xfrm>
            <a:off x="1770480" y="5486400"/>
            <a:ext cx="70920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7"/>
          <p:cNvSpPr/>
          <p:nvPr/>
        </p:nvSpPr>
        <p:spPr>
          <a:xfrm flipH="1">
            <a:off x="2892240" y="82296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8"/>
          <p:cNvSpPr/>
          <p:nvPr/>
        </p:nvSpPr>
        <p:spPr>
          <a:xfrm flipH="1">
            <a:off x="2892240" y="2319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9"/>
          <p:cNvSpPr/>
          <p:nvPr/>
        </p:nvSpPr>
        <p:spPr>
          <a:xfrm flipH="1">
            <a:off x="2892240" y="19461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0"/>
          <p:cNvSpPr/>
          <p:nvPr/>
        </p:nvSpPr>
        <p:spPr>
          <a:xfrm flipH="1">
            <a:off x="2892240" y="119736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1"/>
          <p:cNvSpPr/>
          <p:nvPr/>
        </p:nvSpPr>
        <p:spPr>
          <a:xfrm flipH="1">
            <a:off x="2892240" y="157176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2"/>
          <p:cNvSpPr/>
          <p:nvPr/>
        </p:nvSpPr>
        <p:spPr>
          <a:xfrm flipH="1">
            <a:off x="3338280" y="82296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33"/>
          <p:cNvSpPr/>
          <p:nvPr/>
        </p:nvSpPr>
        <p:spPr>
          <a:xfrm flipH="1">
            <a:off x="3338280" y="2319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4"/>
          <p:cNvSpPr/>
          <p:nvPr/>
        </p:nvSpPr>
        <p:spPr>
          <a:xfrm flipH="1">
            <a:off x="3338280" y="19461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5"/>
          <p:cNvSpPr/>
          <p:nvPr/>
        </p:nvSpPr>
        <p:spPr>
          <a:xfrm flipH="1">
            <a:off x="3338280" y="119736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6"/>
          <p:cNvSpPr/>
          <p:nvPr/>
        </p:nvSpPr>
        <p:spPr>
          <a:xfrm flipH="1">
            <a:off x="3338280" y="157176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7"/>
          <p:cNvSpPr/>
          <p:nvPr/>
        </p:nvSpPr>
        <p:spPr>
          <a:xfrm flipH="1">
            <a:off x="2446560" y="26794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8"/>
          <p:cNvSpPr/>
          <p:nvPr/>
        </p:nvSpPr>
        <p:spPr>
          <a:xfrm flipH="1">
            <a:off x="2892600" y="26794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9"/>
          <p:cNvSpPr/>
          <p:nvPr/>
        </p:nvSpPr>
        <p:spPr>
          <a:xfrm flipH="1">
            <a:off x="3338640" y="267948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40"/>
          <p:cNvSpPr/>
          <p:nvPr/>
        </p:nvSpPr>
        <p:spPr>
          <a:xfrm flipH="1">
            <a:off x="2468520" y="448632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41"/>
          <p:cNvSpPr/>
          <p:nvPr/>
        </p:nvSpPr>
        <p:spPr>
          <a:xfrm flipH="1">
            <a:off x="2468520" y="598284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42"/>
          <p:cNvSpPr/>
          <p:nvPr/>
        </p:nvSpPr>
        <p:spPr>
          <a:xfrm flipH="1">
            <a:off x="2468520" y="560952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43"/>
          <p:cNvSpPr/>
          <p:nvPr/>
        </p:nvSpPr>
        <p:spPr>
          <a:xfrm flipH="1">
            <a:off x="2468520" y="48607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44"/>
          <p:cNvSpPr/>
          <p:nvPr/>
        </p:nvSpPr>
        <p:spPr>
          <a:xfrm flipH="1">
            <a:off x="2468520" y="523512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45"/>
          <p:cNvSpPr/>
          <p:nvPr/>
        </p:nvSpPr>
        <p:spPr>
          <a:xfrm flipH="1">
            <a:off x="2914560" y="448632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46"/>
          <p:cNvSpPr/>
          <p:nvPr/>
        </p:nvSpPr>
        <p:spPr>
          <a:xfrm flipH="1">
            <a:off x="2914560" y="598284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47"/>
          <p:cNvSpPr/>
          <p:nvPr/>
        </p:nvSpPr>
        <p:spPr>
          <a:xfrm flipH="1">
            <a:off x="2914560" y="560952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8"/>
          <p:cNvSpPr/>
          <p:nvPr/>
        </p:nvSpPr>
        <p:spPr>
          <a:xfrm flipH="1">
            <a:off x="2914560" y="48607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9"/>
          <p:cNvSpPr/>
          <p:nvPr/>
        </p:nvSpPr>
        <p:spPr>
          <a:xfrm flipH="1">
            <a:off x="2914560" y="523512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0"/>
          <p:cNvSpPr/>
          <p:nvPr/>
        </p:nvSpPr>
        <p:spPr>
          <a:xfrm flipH="1">
            <a:off x="3360600" y="448632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51"/>
          <p:cNvSpPr/>
          <p:nvPr/>
        </p:nvSpPr>
        <p:spPr>
          <a:xfrm flipH="1">
            <a:off x="3360600" y="598284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2"/>
          <p:cNvSpPr/>
          <p:nvPr/>
        </p:nvSpPr>
        <p:spPr>
          <a:xfrm flipH="1">
            <a:off x="3360600" y="560952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53"/>
          <p:cNvSpPr/>
          <p:nvPr/>
        </p:nvSpPr>
        <p:spPr>
          <a:xfrm flipH="1">
            <a:off x="3360600" y="486072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54"/>
          <p:cNvSpPr/>
          <p:nvPr/>
        </p:nvSpPr>
        <p:spPr>
          <a:xfrm flipH="1">
            <a:off x="3360600" y="5235120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5"/>
          <p:cNvSpPr/>
          <p:nvPr/>
        </p:nvSpPr>
        <p:spPr>
          <a:xfrm flipH="1">
            <a:off x="2468880" y="634284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56"/>
          <p:cNvSpPr/>
          <p:nvPr/>
        </p:nvSpPr>
        <p:spPr>
          <a:xfrm flipH="1">
            <a:off x="2914920" y="634284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57"/>
          <p:cNvSpPr/>
          <p:nvPr/>
        </p:nvSpPr>
        <p:spPr>
          <a:xfrm flipH="1">
            <a:off x="3360960" y="6342840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Line 58"/>
          <p:cNvSpPr/>
          <p:nvPr/>
        </p:nvSpPr>
        <p:spPr>
          <a:xfrm>
            <a:off x="1737360" y="1828800"/>
            <a:ext cx="709560" cy="9144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Line 59"/>
          <p:cNvSpPr/>
          <p:nvPr/>
        </p:nvSpPr>
        <p:spPr>
          <a:xfrm>
            <a:off x="1770480" y="5486400"/>
            <a:ext cx="69876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60"/>
          <p:cNvSpPr/>
          <p:nvPr/>
        </p:nvSpPr>
        <p:spPr>
          <a:xfrm flipH="1">
            <a:off x="8847360" y="4529880"/>
            <a:ext cx="387720" cy="332280"/>
          </a:xfrm>
          <a:prstGeom prst="ellipse">
            <a:avLst/>
          </a:prstGeom>
          <a:solidFill>
            <a:srgbClr val="CC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61"/>
          <p:cNvSpPr/>
          <p:nvPr/>
        </p:nvSpPr>
        <p:spPr>
          <a:xfrm flipH="1">
            <a:off x="10462286" y="2913480"/>
            <a:ext cx="387720" cy="332280"/>
          </a:xfrm>
          <a:prstGeom prst="ellipse">
            <a:avLst/>
          </a:prstGeom>
          <a:solidFill>
            <a:srgbClr val="99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62"/>
          <p:cNvSpPr/>
          <p:nvPr/>
        </p:nvSpPr>
        <p:spPr>
          <a:xfrm flipH="1">
            <a:off x="10491605" y="2119860"/>
            <a:ext cx="387720" cy="332280"/>
          </a:xfrm>
          <a:prstGeom prst="ellipse">
            <a:avLst/>
          </a:prstGeom>
          <a:solidFill>
            <a:srgbClr val="CC99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63"/>
          <p:cNvSpPr/>
          <p:nvPr/>
        </p:nvSpPr>
        <p:spPr>
          <a:xfrm flipH="1">
            <a:off x="9041220" y="3578400"/>
            <a:ext cx="387720" cy="332280"/>
          </a:xfrm>
          <a:prstGeom prst="ellipse">
            <a:avLst/>
          </a:prstGeom>
          <a:solidFill>
            <a:srgbClr val="00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64"/>
          <p:cNvSpPr/>
          <p:nvPr/>
        </p:nvSpPr>
        <p:spPr>
          <a:xfrm flipH="1">
            <a:off x="9872100" y="3661372"/>
            <a:ext cx="387720" cy="332280"/>
          </a:xfrm>
          <a:prstGeom prst="ellipse">
            <a:avLst/>
          </a:prstGeom>
          <a:solidFill>
            <a:srgbClr val="0066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65"/>
          <p:cNvSpPr/>
          <p:nvPr/>
        </p:nvSpPr>
        <p:spPr>
          <a:xfrm flipH="1">
            <a:off x="11484726" y="2159249"/>
            <a:ext cx="387720" cy="332280"/>
          </a:xfrm>
          <a:prstGeom prst="ellipse">
            <a:avLst/>
          </a:prstGeom>
          <a:solidFill>
            <a:srgbClr val="330099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66"/>
          <p:cNvSpPr/>
          <p:nvPr/>
        </p:nvSpPr>
        <p:spPr>
          <a:xfrm>
            <a:off x="4025880" y="155484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8">
                <a:moveTo>
                  <a:pt x="0" y="254"/>
                </a:moveTo>
                <a:lnTo>
                  <a:pt x="2477" y="254"/>
                </a:lnTo>
                <a:lnTo>
                  <a:pt x="2477" y="0"/>
                </a:lnTo>
                <a:lnTo>
                  <a:pt x="3303" y="508"/>
                </a:lnTo>
                <a:lnTo>
                  <a:pt x="2477" y="1017"/>
                </a:lnTo>
                <a:lnTo>
                  <a:pt x="2477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67"/>
          <p:cNvSpPr/>
          <p:nvPr/>
        </p:nvSpPr>
        <p:spPr>
          <a:xfrm>
            <a:off x="4026240" y="544320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8">
                <a:moveTo>
                  <a:pt x="0" y="254"/>
                </a:moveTo>
                <a:lnTo>
                  <a:pt x="2477" y="254"/>
                </a:lnTo>
                <a:lnTo>
                  <a:pt x="2477" y="0"/>
                </a:lnTo>
                <a:lnTo>
                  <a:pt x="3303" y="508"/>
                </a:lnTo>
                <a:lnTo>
                  <a:pt x="2477" y="1017"/>
                </a:lnTo>
                <a:lnTo>
                  <a:pt x="2477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68"/>
          <p:cNvSpPr/>
          <p:nvPr/>
        </p:nvSpPr>
        <p:spPr>
          <a:xfrm rot="2119200">
            <a:off x="7017120" y="204768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9">
                <a:moveTo>
                  <a:pt x="0" y="258"/>
                </a:moveTo>
                <a:lnTo>
                  <a:pt x="2477" y="254"/>
                </a:lnTo>
                <a:lnTo>
                  <a:pt x="2477" y="0"/>
                </a:lnTo>
                <a:lnTo>
                  <a:pt x="3303" y="507"/>
                </a:lnTo>
                <a:lnTo>
                  <a:pt x="2479" y="1018"/>
                </a:lnTo>
                <a:lnTo>
                  <a:pt x="2478" y="763"/>
                </a:lnTo>
                <a:lnTo>
                  <a:pt x="1" y="766"/>
                </a:lnTo>
                <a:lnTo>
                  <a:pt x="0" y="258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69"/>
          <p:cNvSpPr/>
          <p:nvPr/>
        </p:nvSpPr>
        <p:spPr>
          <a:xfrm rot="19842600">
            <a:off x="7034400" y="4853520"/>
            <a:ext cx="1188720" cy="365760"/>
          </a:xfrm>
          <a:custGeom>
            <a:avLst/>
            <a:gdLst/>
            <a:ahLst/>
            <a:cxnLst/>
            <a:rect l="0" t="0" r="r" b="b"/>
            <a:pathLst>
              <a:path w="3304" h="1018">
                <a:moveTo>
                  <a:pt x="0" y="258"/>
                </a:moveTo>
                <a:lnTo>
                  <a:pt x="2477" y="254"/>
                </a:lnTo>
                <a:lnTo>
                  <a:pt x="2476" y="0"/>
                </a:lnTo>
                <a:lnTo>
                  <a:pt x="3303" y="507"/>
                </a:lnTo>
                <a:lnTo>
                  <a:pt x="2477" y="1017"/>
                </a:lnTo>
                <a:lnTo>
                  <a:pt x="2478" y="762"/>
                </a:lnTo>
                <a:lnTo>
                  <a:pt x="0" y="766"/>
                </a:lnTo>
                <a:lnTo>
                  <a:pt x="0" y="258"/>
                </a:lnTo>
              </a:path>
            </a:pathLst>
          </a:cu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08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592000" y="4023360"/>
            <a:ext cx="6825600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Correlation doesn't imply causation, but it does waggle its eyebrows suggestively and gesture furtively while mouthing 'look over there'. (xkcd)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-522000" y="182988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3566160" y="1554480"/>
            <a:ext cx="5244480" cy="211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9045360" y="2011680"/>
            <a:ext cx="3124080" cy="45054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457200" y="972720"/>
            <a:ext cx="9417960" cy="2504520"/>
          </a:xfrm>
          <a:custGeom>
            <a:avLst/>
            <a:gdLst/>
            <a:ahLst/>
            <a:cxnLst/>
            <a:rect l="l" t="t" r="r" b="b"/>
            <a:pathLst>
              <a:path w="21743" h="6241">
                <a:moveTo>
                  <a:pt x="17102" y="4360"/>
                </a:moveTo>
                <a:lnTo>
                  <a:pt x="17211" y="4296"/>
                </a:lnTo>
                <a:lnTo>
                  <a:pt x="17315" y="4232"/>
                </a:lnTo>
                <a:lnTo>
                  <a:pt x="17414" y="4167"/>
                </a:lnTo>
                <a:lnTo>
                  <a:pt x="17508" y="4102"/>
                </a:lnTo>
                <a:lnTo>
                  <a:pt x="17596" y="4035"/>
                </a:lnTo>
                <a:lnTo>
                  <a:pt x="17680" y="3968"/>
                </a:lnTo>
                <a:lnTo>
                  <a:pt x="17759" y="3901"/>
                </a:lnTo>
                <a:lnTo>
                  <a:pt x="17832" y="3832"/>
                </a:lnTo>
                <a:lnTo>
                  <a:pt x="17900" y="3763"/>
                </a:lnTo>
                <a:lnTo>
                  <a:pt x="17962" y="3694"/>
                </a:lnTo>
                <a:lnTo>
                  <a:pt x="18019" y="3624"/>
                </a:lnTo>
                <a:lnTo>
                  <a:pt x="18071" y="3554"/>
                </a:lnTo>
                <a:lnTo>
                  <a:pt x="18117" y="3483"/>
                </a:lnTo>
                <a:lnTo>
                  <a:pt x="18158" y="3412"/>
                </a:lnTo>
                <a:lnTo>
                  <a:pt x="18193" y="3341"/>
                </a:lnTo>
                <a:lnTo>
                  <a:pt x="18223" y="3269"/>
                </a:lnTo>
                <a:lnTo>
                  <a:pt x="18247" y="3197"/>
                </a:lnTo>
                <a:lnTo>
                  <a:pt x="18266" y="3125"/>
                </a:lnTo>
                <a:lnTo>
                  <a:pt x="18279" y="3053"/>
                </a:lnTo>
                <a:lnTo>
                  <a:pt x="18286" y="2981"/>
                </a:lnTo>
                <a:lnTo>
                  <a:pt x="18288" y="2909"/>
                </a:lnTo>
                <a:lnTo>
                  <a:pt x="18284" y="2837"/>
                </a:lnTo>
                <a:lnTo>
                  <a:pt x="18275" y="2764"/>
                </a:lnTo>
                <a:lnTo>
                  <a:pt x="18260" y="2692"/>
                </a:lnTo>
                <a:lnTo>
                  <a:pt x="18239" y="2620"/>
                </a:lnTo>
                <a:lnTo>
                  <a:pt x="18213" y="2549"/>
                </a:lnTo>
                <a:lnTo>
                  <a:pt x="18182" y="2477"/>
                </a:lnTo>
                <a:lnTo>
                  <a:pt x="18145" y="2406"/>
                </a:lnTo>
                <a:lnTo>
                  <a:pt x="18102" y="2335"/>
                </a:lnTo>
                <a:lnTo>
                  <a:pt x="18054" y="2264"/>
                </a:lnTo>
                <a:lnTo>
                  <a:pt x="18000" y="2194"/>
                </a:lnTo>
                <a:lnTo>
                  <a:pt x="17942" y="2125"/>
                </a:lnTo>
                <a:lnTo>
                  <a:pt x="17877" y="2055"/>
                </a:lnTo>
                <a:lnTo>
                  <a:pt x="17808" y="1987"/>
                </a:lnTo>
                <a:lnTo>
                  <a:pt x="17733" y="1918"/>
                </a:lnTo>
                <a:lnTo>
                  <a:pt x="17652" y="1851"/>
                </a:lnTo>
                <a:lnTo>
                  <a:pt x="17567" y="1784"/>
                </a:lnTo>
                <a:lnTo>
                  <a:pt x="17476" y="1718"/>
                </a:lnTo>
                <a:lnTo>
                  <a:pt x="17381" y="1652"/>
                </a:lnTo>
                <a:lnTo>
                  <a:pt x="17280" y="1588"/>
                </a:lnTo>
                <a:lnTo>
                  <a:pt x="17174" y="1524"/>
                </a:lnTo>
                <a:lnTo>
                  <a:pt x="17064" y="1461"/>
                </a:lnTo>
                <a:lnTo>
                  <a:pt x="16948" y="1399"/>
                </a:lnTo>
                <a:lnTo>
                  <a:pt x="16828" y="1338"/>
                </a:lnTo>
                <a:lnTo>
                  <a:pt x="16703" y="1277"/>
                </a:lnTo>
                <a:lnTo>
                  <a:pt x="16574" y="1218"/>
                </a:lnTo>
                <a:lnTo>
                  <a:pt x="16440" y="1160"/>
                </a:lnTo>
                <a:lnTo>
                  <a:pt x="16301" y="1103"/>
                </a:lnTo>
                <a:lnTo>
                  <a:pt x="16158" y="1047"/>
                </a:lnTo>
                <a:lnTo>
                  <a:pt x="16011" y="992"/>
                </a:lnTo>
                <a:lnTo>
                  <a:pt x="15860" y="939"/>
                </a:lnTo>
                <a:lnTo>
                  <a:pt x="15704" y="886"/>
                </a:lnTo>
                <a:lnTo>
                  <a:pt x="15545" y="835"/>
                </a:lnTo>
                <a:lnTo>
                  <a:pt x="15381" y="785"/>
                </a:lnTo>
                <a:lnTo>
                  <a:pt x="15214" y="736"/>
                </a:lnTo>
                <a:lnTo>
                  <a:pt x="15043" y="689"/>
                </a:lnTo>
                <a:lnTo>
                  <a:pt x="14869" y="643"/>
                </a:lnTo>
                <a:lnTo>
                  <a:pt x="14691" y="599"/>
                </a:lnTo>
                <a:lnTo>
                  <a:pt x="14509" y="556"/>
                </a:lnTo>
                <a:lnTo>
                  <a:pt x="14325" y="514"/>
                </a:lnTo>
                <a:lnTo>
                  <a:pt x="14137" y="474"/>
                </a:lnTo>
                <a:lnTo>
                  <a:pt x="13946" y="435"/>
                </a:lnTo>
                <a:lnTo>
                  <a:pt x="13752" y="398"/>
                </a:lnTo>
                <a:lnTo>
                  <a:pt x="13555" y="362"/>
                </a:lnTo>
                <a:lnTo>
                  <a:pt x="13356" y="328"/>
                </a:lnTo>
                <a:lnTo>
                  <a:pt x="13154" y="296"/>
                </a:lnTo>
                <a:lnTo>
                  <a:pt x="12950" y="265"/>
                </a:lnTo>
                <a:lnTo>
                  <a:pt x="12743" y="236"/>
                </a:lnTo>
                <a:lnTo>
                  <a:pt x="12534" y="208"/>
                </a:lnTo>
                <a:lnTo>
                  <a:pt x="12323" y="182"/>
                </a:lnTo>
                <a:lnTo>
                  <a:pt x="12110" y="158"/>
                </a:lnTo>
                <a:lnTo>
                  <a:pt x="11895" y="135"/>
                </a:lnTo>
                <a:lnTo>
                  <a:pt x="11679" y="114"/>
                </a:lnTo>
                <a:lnTo>
                  <a:pt x="11461" y="95"/>
                </a:lnTo>
                <a:lnTo>
                  <a:pt x="11241" y="78"/>
                </a:lnTo>
                <a:lnTo>
                  <a:pt x="11021" y="62"/>
                </a:lnTo>
                <a:lnTo>
                  <a:pt x="10799" y="48"/>
                </a:lnTo>
                <a:lnTo>
                  <a:pt x="10576" y="36"/>
                </a:lnTo>
                <a:lnTo>
                  <a:pt x="10352" y="26"/>
                </a:lnTo>
                <a:lnTo>
                  <a:pt x="10128" y="17"/>
                </a:lnTo>
                <a:lnTo>
                  <a:pt x="9903" y="10"/>
                </a:lnTo>
                <a:lnTo>
                  <a:pt x="9677" y="5"/>
                </a:lnTo>
                <a:lnTo>
                  <a:pt x="9452" y="2"/>
                </a:lnTo>
                <a:lnTo>
                  <a:pt x="9226" y="0"/>
                </a:lnTo>
                <a:lnTo>
                  <a:pt x="8999" y="0"/>
                </a:lnTo>
                <a:lnTo>
                  <a:pt x="8773" y="2"/>
                </a:lnTo>
                <a:lnTo>
                  <a:pt x="8548" y="6"/>
                </a:lnTo>
                <a:lnTo>
                  <a:pt x="8322" y="12"/>
                </a:lnTo>
                <a:lnTo>
                  <a:pt x="8097" y="19"/>
                </a:lnTo>
                <a:lnTo>
                  <a:pt x="7873" y="28"/>
                </a:lnTo>
                <a:lnTo>
                  <a:pt x="7650" y="39"/>
                </a:lnTo>
                <a:lnTo>
                  <a:pt x="7427" y="52"/>
                </a:lnTo>
                <a:lnTo>
                  <a:pt x="7206" y="66"/>
                </a:lnTo>
                <a:lnTo>
                  <a:pt x="6985" y="83"/>
                </a:lnTo>
                <a:lnTo>
                  <a:pt x="6766" y="100"/>
                </a:lnTo>
                <a:lnTo>
                  <a:pt x="6549" y="120"/>
                </a:lnTo>
                <a:lnTo>
                  <a:pt x="6333" y="141"/>
                </a:lnTo>
                <a:lnTo>
                  <a:pt x="6118" y="165"/>
                </a:lnTo>
                <a:lnTo>
                  <a:pt x="5906" y="189"/>
                </a:lnTo>
                <a:lnTo>
                  <a:pt x="5696" y="216"/>
                </a:lnTo>
                <a:lnTo>
                  <a:pt x="5487" y="244"/>
                </a:lnTo>
                <a:lnTo>
                  <a:pt x="5281" y="273"/>
                </a:lnTo>
                <a:lnTo>
                  <a:pt x="5077" y="305"/>
                </a:lnTo>
                <a:lnTo>
                  <a:pt x="4876" y="338"/>
                </a:lnTo>
                <a:lnTo>
                  <a:pt x="4678" y="372"/>
                </a:lnTo>
                <a:lnTo>
                  <a:pt x="4482" y="408"/>
                </a:lnTo>
                <a:lnTo>
                  <a:pt x="4289" y="446"/>
                </a:lnTo>
                <a:lnTo>
                  <a:pt x="4099" y="485"/>
                </a:lnTo>
                <a:lnTo>
                  <a:pt x="3912" y="525"/>
                </a:lnTo>
                <a:lnTo>
                  <a:pt x="3728" y="568"/>
                </a:lnTo>
                <a:lnTo>
                  <a:pt x="3547" y="611"/>
                </a:lnTo>
                <a:lnTo>
                  <a:pt x="3370" y="656"/>
                </a:lnTo>
                <a:lnTo>
                  <a:pt x="3197" y="702"/>
                </a:lnTo>
                <a:lnTo>
                  <a:pt x="3027" y="750"/>
                </a:lnTo>
                <a:lnTo>
                  <a:pt x="2861" y="799"/>
                </a:lnTo>
                <a:lnTo>
                  <a:pt x="2698" y="849"/>
                </a:lnTo>
                <a:lnTo>
                  <a:pt x="2540" y="901"/>
                </a:lnTo>
                <a:lnTo>
                  <a:pt x="2386" y="953"/>
                </a:lnTo>
                <a:lnTo>
                  <a:pt x="2235" y="1007"/>
                </a:lnTo>
                <a:lnTo>
                  <a:pt x="2089" y="1063"/>
                </a:lnTo>
                <a:lnTo>
                  <a:pt x="1948" y="1119"/>
                </a:lnTo>
                <a:lnTo>
                  <a:pt x="1810" y="1176"/>
                </a:lnTo>
                <a:lnTo>
                  <a:pt x="1678" y="1235"/>
                </a:lnTo>
                <a:lnTo>
                  <a:pt x="1549" y="1294"/>
                </a:lnTo>
                <a:lnTo>
                  <a:pt x="1426" y="1355"/>
                </a:lnTo>
                <a:lnTo>
                  <a:pt x="1307" y="1416"/>
                </a:lnTo>
                <a:lnTo>
                  <a:pt x="1193" y="1478"/>
                </a:lnTo>
                <a:lnTo>
                  <a:pt x="1084" y="1542"/>
                </a:lnTo>
                <a:lnTo>
                  <a:pt x="979" y="1606"/>
                </a:lnTo>
                <a:lnTo>
                  <a:pt x="880" y="1671"/>
                </a:lnTo>
                <a:lnTo>
                  <a:pt x="786" y="1736"/>
                </a:lnTo>
                <a:lnTo>
                  <a:pt x="697" y="1803"/>
                </a:lnTo>
                <a:lnTo>
                  <a:pt x="613" y="1870"/>
                </a:lnTo>
                <a:lnTo>
                  <a:pt x="534" y="1937"/>
                </a:lnTo>
                <a:lnTo>
                  <a:pt x="461" y="2006"/>
                </a:lnTo>
                <a:lnTo>
                  <a:pt x="392" y="2075"/>
                </a:lnTo>
                <a:lnTo>
                  <a:pt x="330" y="2144"/>
                </a:lnTo>
                <a:lnTo>
                  <a:pt x="272" y="2214"/>
                </a:lnTo>
                <a:lnTo>
                  <a:pt x="220" y="2284"/>
                </a:lnTo>
                <a:lnTo>
                  <a:pt x="173" y="2355"/>
                </a:lnTo>
                <a:lnTo>
                  <a:pt x="132" y="2426"/>
                </a:lnTo>
                <a:lnTo>
                  <a:pt x="97" y="2497"/>
                </a:lnTo>
                <a:lnTo>
                  <a:pt x="67" y="2569"/>
                </a:lnTo>
                <a:lnTo>
                  <a:pt x="42" y="2640"/>
                </a:lnTo>
                <a:lnTo>
                  <a:pt x="23" y="2712"/>
                </a:lnTo>
                <a:lnTo>
                  <a:pt x="10" y="2784"/>
                </a:lnTo>
                <a:lnTo>
                  <a:pt x="2" y="2857"/>
                </a:lnTo>
                <a:lnTo>
                  <a:pt x="0" y="2929"/>
                </a:lnTo>
                <a:lnTo>
                  <a:pt x="3" y="3001"/>
                </a:lnTo>
                <a:lnTo>
                  <a:pt x="12" y="3073"/>
                </a:lnTo>
                <a:lnTo>
                  <a:pt x="27" y="3145"/>
                </a:lnTo>
                <a:lnTo>
                  <a:pt x="47" y="3217"/>
                </a:lnTo>
                <a:lnTo>
                  <a:pt x="73" y="3289"/>
                </a:lnTo>
                <a:lnTo>
                  <a:pt x="104" y="3361"/>
                </a:lnTo>
                <a:lnTo>
                  <a:pt x="141" y="3432"/>
                </a:lnTo>
                <a:lnTo>
                  <a:pt x="183" y="3503"/>
                </a:lnTo>
                <a:lnTo>
                  <a:pt x="231" y="3573"/>
                </a:lnTo>
                <a:lnTo>
                  <a:pt x="284" y="3644"/>
                </a:lnTo>
                <a:lnTo>
                  <a:pt x="343" y="3713"/>
                </a:lnTo>
                <a:lnTo>
                  <a:pt x="407" y="3783"/>
                </a:lnTo>
                <a:lnTo>
                  <a:pt x="476" y="3851"/>
                </a:lnTo>
                <a:lnTo>
                  <a:pt x="551" y="3919"/>
                </a:lnTo>
                <a:lnTo>
                  <a:pt x="631" y="3987"/>
                </a:lnTo>
                <a:lnTo>
                  <a:pt x="716" y="4054"/>
                </a:lnTo>
                <a:lnTo>
                  <a:pt x="806" y="4120"/>
                </a:lnTo>
                <a:lnTo>
                  <a:pt x="901" y="4186"/>
                </a:lnTo>
                <a:lnTo>
                  <a:pt x="1002" y="4250"/>
                </a:lnTo>
                <a:lnTo>
                  <a:pt x="1107" y="4314"/>
                </a:lnTo>
                <a:lnTo>
                  <a:pt x="1217" y="4377"/>
                </a:lnTo>
                <a:lnTo>
                  <a:pt x="1333" y="4439"/>
                </a:lnTo>
                <a:lnTo>
                  <a:pt x="1452" y="4501"/>
                </a:lnTo>
                <a:lnTo>
                  <a:pt x="1577" y="4561"/>
                </a:lnTo>
                <a:lnTo>
                  <a:pt x="1706" y="4620"/>
                </a:lnTo>
                <a:lnTo>
                  <a:pt x="1840" y="4678"/>
                </a:lnTo>
                <a:lnTo>
                  <a:pt x="1978" y="4736"/>
                </a:lnTo>
                <a:lnTo>
                  <a:pt x="2121" y="4792"/>
                </a:lnTo>
                <a:lnTo>
                  <a:pt x="2268" y="4846"/>
                </a:lnTo>
                <a:lnTo>
                  <a:pt x="2419" y="4900"/>
                </a:lnTo>
                <a:lnTo>
                  <a:pt x="2574" y="4953"/>
                </a:lnTo>
                <a:lnTo>
                  <a:pt x="2733" y="5004"/>
                </a:lnTo>
                <a:lnTo>
                  <a:pt x="2897" y="5054"/>
                </a:lnTo>
                <a:lnTo>
                  <a:pt x="3064" y="5103"/>
                </a:lnTo>
                <a:lnTo>
                  <a:pt x="3234" y="5150"/>
                </a:lnTo>
                <a:lnTo>
                  <a:pt x="3409" y="5196"/>
                </a:lnTo>
                <a:lnTo>
                  <a:pt x="3586" y="5241"/>
                </a:lnTo>
                <a:lnTo>
                  <a:pt x="3768" y="5284"/>
                </a:lnTo>
                <a:lnTo>
                  <a:pt x="3952" y="5325"/>
                </a:lnTo>
                <a:lnTo>
                  <a:pt x="4140" y="5366"/>
                </a:lnTo>
                <a:lnTo>
                  <a:pt x="4331" y="5405"/>
                </a:lnTo>
                <a:lnTo>
                  <a:pt x="4524" y="5442"/>
                </a:lnTo>
                <a:lnTo>
                  <a:pt x="4721" y="5478"/>
                </a:lnTo>
                <a:lnTo>
                  <a:pt x="4920" y="5512"/>
                </a:lnTo>
                <a:lnTo>
                  <a:pt x="5122" y="5544"/>
                </a:lnTo>
                <a:lnTo>
                  <a:pt x="5326" y="5575"/>
                </a:lnTo>
                <a:lnTo>
                  <a:pt x="5533" y="5605"/>
                </a:lnTo>
                <a:lnTo>
                  <a:pt x="5741" y="5632"/>
                </a:lnTo>
                <a:lnTo>
                  <a:pt x="5952" y="5658"/>
                </a:lnTo>
                <a:lnTo>
                  <a:pt x="6165" y="5683"/>
                </a:lnTo>
                <a:lnTo>
                  <a:pt x="6380" y="5705"/>
                </a:lnTo>
                <a:lnTo>
                  <a:pt x="6596" y="5726"/>
                </a:lnTo>
                <a:lnTo>
                  <a:pt x="6814" y="5746"/>
                </a:lnTo>
                <a:lnTo>
                  <a:pt x="7033" y="5763"/>
                </a:lnTo>
                <a:lnTo>
                  <a:pt x="7254" y="5779"/>
                </a:lnTo>
                <a:lnTo>
                  <a:pt x="7476" y="5793"/>
                </a:lnTo>
                <a:lnTo>
                  <a:pt x="7698" y="5805"/>
                </a:lnTo>
                <a:lnTo>
                  <a:pt x="7922" y="5816"/>
                </a:lnTo>
                <a:lnTo>
                  <a:pt x="8146" y="5825"/>
                </a:lnTo>
                <a:lnTo>
                  <a:pt x="8371" y="5832"/>
                </a:lnTo>
                <a:lnTo>
                  <a:pt x="8597" y="5837"/>
                </a:lnTo>
                <a:lnTo>
                  <a:pt x="8823" y="5840"/>
                </a:lnTo>
                <a:lnTo>
                  <a:pt x="9049" y="5842"/>
                </a:lnTo>
                <a:lnTo>
                  <a:pt x="9275" y="5842"/>
                </a:lnTo>
                <a:lnTo>
                  <a:pt x="9501" y="5840"/>
                </a:lnTo>
                <a:lnTo>
                  <a:pt x="9727" y="5836"/>
                </a:lnTo>
                <a:lnTo>
                  <a:pt x="9952" y="5831"/>
                </a:lnTo>
                <a:lnTo>
                  <a:pt x="10177" y="5823"/>
                </a:lnTo>
                <a:lnTo>
                  <a:pt x="10401" y="5814"/>
                </a:lnTo>
                <a:lnTo>
                  <a:pt x="10625" y="5803"/>
                </a:lnTo>
                <a:lnTo>
                  <a:pt x="10848" y="5791"/>
                </a:lnTo>
                <a:lnTo>
                  <a:pt x="11069" y="5777"/>
                </a:lnTo>
                <a:lnTo>
                  <a:pt x="11290" y="5760"/>
                </a:lnTo>
                <a:lnTo>
                  <a:pt x="11509" y="5743"/>
                </a:lnTo>
                <a:lnTo>
                  <a:pt x="11726" y="5723"/>
                </a:lnTo>
                <a:lnTo>
                  <a:pt x="11942" y="5702"/>
                </a:lnTo>
                <a:lnTo>
                  <a:pt x="12157" y="5679"/>
                </a:lnTo>
                <a:lnTo>
                  <a:pt x="12369" y="5654"/>
                </a:lnTo>
                <a:lnTo>
                  <a:pt x="12580" y="5628"/>
                </a:lnTo>
                <a:lnTo>
                  <a:pt x="12788" y="5600"/>
                </a:lnTo>
                <a:lnTo>
                  <a:pt x="12994" y="5570"/>
                </a:lnTo>
                <a:lnTo>
                  <a:pt x="13198" y="5539"/>
                </a:lnTo>
                <a:lnTo>
                  <a:pt x="13400" y="5506"/>
                </a:lnTo>
                <a:lnTo>
                  <a:pt x="13598" y="5472"/>
                </a:lnTo>
                <a:lnTo>
                  <a:pt x="13795" y="5436"/>
                </a:lnTo>
                <a:lnTo>
                  <a:pt x="13988" y="5399"/>
                </a:lnTo>
                <a:lnTo>
                  <a:pt x="14178" y="5359"/>
                </a:lnTo>
                <a:lnTo>
                  <a:pt x="14365" y="5319"/>
                </a:lnTo>
                <a:lnTo>
                  <a:pt x="14549" y="5277"/>
                </a:lnTo>
                <a:lnTo>
                  <a:pt x="14730" y="5234"/>
                </a:lnTo>
                <a:lnTo>
                  <a:pt x="14907" y="5189"/>
                </a:lnTo>
                <a:lnTo>
                  <a:pt x="15081" y="5143"/>
                </a:lnTo>
                <a:lnTo>
                  <a:pt x="21742" y="6240"/>
                </a:lnTo>
                <a:lnTo>
                  <a:pt x="17102" y="4360"/>
                </a:lnTo>
              </a:path>
            </a:pathLst>
          </a:custGeom>
          <a:solidFill>
            <a:srgbClr val="E6E6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1647046" y="133560"/>
            <a:ext cx="8228114" cy="9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Importance of Multiple </a:t>
            </a:r>
            <a:r>
              <a:rPr lang="en-US" sz="28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Comparisons: FDR Correction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5176440" y="236160"/>
            <a:ext cx="7013520" cy="31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331843" y="1557000"/>
            <a:ext cx="6559827" cy="100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we choose an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awati TC"/>
                <a:ea typeface="Wawati TC"/>
              </a:rPr>
              <a:t>α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Wawati TC"/>
              </a:rPr>
              <a:t> value of 0.05 and we look at 21,000 genes, we can expect to pull out 1050 “significantly” correlated genes for each measure we look at, just by random chance!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9509760" y="6542280"/>
            <a:ext cx="2681640" cy="3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https://en.wikipedia.org/wiki/Franklin_D._Roosevelt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513</Words>
  <Application>Microsoft Macintosh PowerPoint</Application>
  <PresentationFormat>Widescreen</PresentationFormat>
  <Paragraphs>93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Calibri</vt:lpstr>
      <vt:lpstr>DejaVu Sans</vt:lpstr>
      <vt:lpstr>StarSymbol</vt:lpstr>
      <vt:lpstr>Symbol</vt:lpstr>
      <vt:lpstr>Wawati TC</vt:lpstr>
      <vt:lpstr>Wingdings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Annie Vogel Ciernia</dc:creator>
  <dc:description/>
  <cp:lastModifiedBy>Annie Vogel Ciernia</cp:lastModifiedBy>
  <cp:revision>58</cp:revision>
  <dcterms:created xsi:type="dcterms:W3CDTF">2017-08-26T04:05:18Z</dcterms:created>
  <dcterms:modified xsi:type="dcterms:W3CDTF">2017-09-02T15:35:45Z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</vt:i4>
  </property>
</Properties>
</file>